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16"/>
  </p:notesMasterIdLst>
  <p:sldIdLst>
    <p:sldId id="256" r:id="rId3"/>
    <p:sldId id="257" r:id="rId4"/>
    <p:sldId id="258" r:id="rId5"/>
    <p:sldId id="270" r:id="rId6"/>
    <p:sldId id="277" r:id="rId7"/>
    <p:sldId id="280" r:id="rId8"/>
    <p:sldId id="265" r:id="rId9"/>
    <p:sldId id="275" r:id="rId10"/>
    <p:sldId id="276" r:id="rId11"/>
    <p:sldId id="281" r:id="rId12"/>
    <p:sldId id="266" r:id="rId13"/>
    <p:sldId id="267" r:id="rId14"/>
    <p:sldId id="26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6" name="Google Shape;1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42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67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514350" y="895350"/>
            <a:ext cx="64770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4002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514350" y="1447800"/>
            <a:ext cx="8067600" cy="3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F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F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75118" y="1600200"/>
            <a:ext cx="8011682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 title="UMN Humphrey School of Public Affairs 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1">
            <a:alphaModFix/>
          </a:blip>
          <a:srcRect t="80255" b="2421"/>
          <a:stretch/>
        </p:blipFill>
        <p:spPr>
          <a:xfrm>
            <a:off x="0" y="5708590"/>
            <a:ext cx="9144000" cy="118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title="UMN Water Resources Center"/>
          <p:cNvPicPr preferRelativeResize="0"/>
          <p:nvPr/>
        </p:nvPicPr>
        <p:blipFill rotWithShape="1">
          <a:blip r:embed="rId12">
            <a:alphaModFix/>
          </a:blip>
          <a:srcRect b="21579"/>
          <a:stretch/>
        </p:blipFill>
        <p:spPr>
          <a:xfrm>
            <a:off x="4026982" y="6285522"/>
            <a:ext cx="2028781" cy="5720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1" descr="HHH_PPT_Template01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5748" y="-11811"/>
            <a:ext cx="9159747" cy="68698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subTitle" idx="1"/>
          </p:nvPr>
        </p:nvSpPr>
        <p:spPr>
          <a:xfrm>
            <a:off x="321276" y="3758184"/>
            <a:ext cx="8534400" cy="143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buClr>
                <a:srgbClr val="840021"/>
              </a:buClr>
              <a:buSzPts val="2400"/>
            </a:pPr>
            <a:r>
              <a:rPr lang="en-US" sz="2400" dirty="0" smtClean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Presentation to: </a:t>
            </a:r>
            <a:r>
              <a:rPr lang="en-US" sz="24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LCC </a:t>
            </a:r>
            <a:r>
              <a:rPr lang="en-US" sz="2400" smtClean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Sub-Committee </a:t>
            </a:r>
            <a:r>
              <a:rPr lang="en-US" sz="24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on Minnesota Water Policy </a:t>
            </a:r>
            <a:br>
              <a:rPr lang="en-US" sz="24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Peter Calow, Ann </a:t>
            </a:r>
            <a:r>
              <a:rPr lang="en-US" sz="2000" dirty="0" smtClean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Lewandowski, </a:t>
            </a:r>
            <a:r>
              <a:rPr lang="en-US" sz="20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Lucia Levers</a:t>
            </a:r>
            <a:r>
              <a:rPr lang="en-US" sz="2000" dirty="0" smtClean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Eileen Kirby</a:t>
            </a:r>
            <a:endParaRPr sz="2000" dirty="0">
              <a:solidFill>
                <a:srgbClr val="84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40021"/>
              </a:buClr>
              <a:buSzPts val="2400"/>
              <a:buFont typeface="Arial"/>
              <a:buNone/>
            </a:pPr>
            <a:r>
              <a:rPr lang="en-US" sz="1400" dirty="0">
                <a:solidFill>
                  <a:srgbClr val="840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840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685800" y="771476"/>
            <a:ext cx="77724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021"/>
              </a:buClr>
              <a:buSzPts val="3959"/>
              <a:buFont typeface="Arial"/>
              <a:buNone/>
            </a:pPr>
            <a:endParaRPr sz="3959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021"/>
              </a:buClr>
              <a:buSzPts val="3959"/>
              <a:buFont typeface="Arial"/>
              <a:buNone/>
            </a:pPr>
            <a:endParaRPr sz="1800" dirty="0">
              <a:solidFill>
                <a:srgbClr val="84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021"/>
              </a:buClr>
              <a:buSzPts val="3959"/>
              <a:buNone/>
            </a:pPr>
            <a:r>
              <a:rPr lang="en-US" dirty="0" smtClean="0">
                <a:solidFill>
                  <a:srgbClr val="632423"/>
                </a:solidFill>
              </a:rPr>
              <a:t>The  </a:t>
            </a:r>
            <a:r>
              <a:rPr lang="en-US" dirty="0">
                <a:solidFill>
                  <a:srgbClr val="632423"/>
                </a:solidFill>
              </a:rPr>
              <a:t>Future of Minnesota Drinking Water: A Framework for Managing Risk</a:t>
            </a:r>
            <a:br>
              <a:rPr lang="en-US" dirty="0">
                <a:solidFill>
                  <a:srgbClr val="632423"/>
                </a:solidFill>
              </a:rPr>
            </a:br>
            <a:endParaRPr sz="1800" i="1" dirty="0">
              <a:solidFill>
                <a:srgbClr val="6324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World Health Organizatio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33" y="4951895"/>
            <a:ext cx="2511770" cy="804742"/>
          </a:xfrm>
          <a:prstGeom prst="rect">
            <a:avLst/>
          </a:prstGeom>
        </p:spPr>
      </p:pic>
      <p:pic>
        <p:nvPicPr>
          <p:cNvPr id="4" name="Picture 3" title="Measuring risk clip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927" y="2605717"/>
            <a:ext cx="1085182" cy="10912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 for MDH: continue to prioritize contaminants for attention and action on basis of sound science. But use CRA and CBA.</a:t>
            </a:r>
          </a:p>
          <a:p>
            <a:endParaRPr lang="en-US" dirty="0"/>
          </a:p>
          <a:p>
            <a:r>
              <a:rPr lang="en-US" dirty="0" smtClean="0"/>
              <a:t>Message for suppliers: More flexibility based on what is present. This follows water safety plan approach of WHO. But is challenged by inflexibility of SDWA and need for expertise.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Also need to be cost effective in addressing many possible contaminants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77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 descr="Test your well water for coliform bacteria every year, nitrate everyr other year, arsenic at least once, and lead at least once." title="Reminder to test well wa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424" y="3725777"/>
            <a:ext cx="2352328" cy="16923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457200" y="1345224"/>
            <a:ext cx="8317524" cy="351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MDH has statutory authority over siting new wells</a:t>
            </a:r>
            <a:endParaRPr dirty="0"/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But the rest is voluntary supported by educational programs </a:t>
            </a:r>
            <a:endParaRPr dirty="0"/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evisit </a:t>
            </a:r>
            <a:r>
              <a:rPr lang="en-US" dirty="0"/>
              <a:t>a statutory requirement for testing at sale of </a:t>
            </a:r>
            <a:r>
              <a:rPr lang="en-US" dirty="0" smtClean="0"/>
              <a:t>property</a:t>
            </a:r>
            <a:endParaRPr dirty="0"/>
          </a:p>
        </p:txBody>
      </p:sp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Not to forget private wells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300906" cy="410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dirty="0" smtClean="0"/>
              <a:t>Good governance provides the foundations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dirty="0" smtClean="0"/>
              <a:t>Make it obviously integrated</a:t>
            </a:r>
          </a:p>
          <a:p>
            <a:r>
              <a:rPr lang="en-US" sz="2400" dirty="0" smtClean="0"/>
              <a:t>Engage the public as partners</a:t>
            </a:r>
          </a:p>
          <a:p>
            <a:r>
              <a:rPr lang="en-US" sz="2400" dirty="0" smtClean="0"/>
              <a:t>Address challenges for small communities</a:t>
            </a:r>
          </a:p>
          <a:p>
            <a:r>
              <a:rPr lang="en-US" sz="2400" dirty="0" smtClean="0"/>
              <a:t>Compare </a:t>
            </a:r>
            <a:r>
              <a:rPr lang="en-US" sz="2400" dirty="0"/>
              <a:t>risks on the basis of sound science and cost-benefit </a:t>
            </a:r>
            <a:r>
              <a:rPr lang="en-US" sz="2400" dirty="0" smtClean="0"/>
              <a:t>analysis</a:t>
            </a:r>
          </a:p>
          <a:p>
            <a:r>
              <a:rPr lang="en-US" sz="2400" dirty="0" smtClean="0"/>
              <a:t>Explore the advantages and drawbacks of water safety plans tailored to local hazards</a:t>
            </a:r>
          </a:p>
          <a:p>
            <a:r>
              <a:rPr lang="en-US" sz="2400" dirty="0" smtClean="0"/>
              <a:t>Revisit private wells</a:t>
            </a:r>
          </a:p>
          <a:p>
            <a:endParaRPr lang="en-US" sz="2000" dirty="0" smtClean="0"/>
          </a:p>
          <a:p>
            <a:pPr marL="25400" indent="0">
              <a:buNone/>
            </a:pPr>
            <a:endParaRPr lang="en-US" sz="2000" dirty="0" smtClean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smtClean="0"/>
              <a:t>Conclusions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 title="Blank slide"/>
          <p:cNvSpPr txBox="1"/>
          <p:nvPr/>
        </p:nvSpPr>
        <p:spPr>
          <a:xfrm>
            <a:off x="0" y="25399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smtClean="0"/>
              <a:t>End Slide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 title="washing ha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5379" y="139753"/>
            <a:ext cx="1907931" cy="115257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8299938" cy="47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000" dirty="0" smtClean="0"/>
              <a:t>Identify opportunities for MDH to better manage risks to drinking water</a:t>
            </a:r>
            <a:endParaRPr dirty="0"/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000" dirty="0"/>
              <a:t>B</a:t>
            </a:r>
            <a:r>
              <a:rPr lang="en-US" sz="3000" dirty="0" smtClean="0"/>
              <a:t>uilding on recognized </a:t>
            </a:r>
            <a:r>
              <a:rPr lang="en-US" sz="3000" dirty="0"/>
              <a:t>existing strengths</a:t>
            </a:r>
            <a:endParaRPr dirty="0"/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000" dirty="0"/>
              <a:t>We concentrate on public water systems                       and pay a little attention to private </a:t>
            </a:r>
            <a:r>
              <a:rPr lang="en-US" sz="3000" dirty="0" smtClean="0"/>
              <a:t>wells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000" dirty="0" smtClean="0"/>
              <a:t>Reviewed literature and some other jurisdictions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000" dirty="0" smtClean="0"/>
              <a:t>Recommendations informed by expert panel and stakeholders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Our charge 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 title="Pharmaceuticals and a storm dr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8248" y="429209"/>
            <a:ext cx="1753861" cy="117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595618" y="1283516"/>
            <a:ext cx="7675546" cy="442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Systems face an increasing array of potential </a:t>
            </a:r>
            <a:r>
              <a:rPr lang="en-US" dirty="0" smtClean="0"/>
              <a:t>contaminants from agricultural, industrial and personal use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Systems are complex and in parts aging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dirty="0" smtClean="0"/>
              <a:t>Extreme weather events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dirty="0" smtClean="0"/>
              <a:t>Declining populations in rural communities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dirty="0" smtClean="0"/>
              <a:t>Pandemic policy paralysis for all except COVID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Key challenges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Flint water t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95" y="5407026"/>
            <a:ext cx="2060627" cy="14509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118" y="1600200"/>
            <a:ext cx="7886991" cy="3719945"/>
          </a:xfrm>
        </p:spPr>
        <p:txBody>
          <a:bodyPr/>
          <a:lstStyle/>
          <a:p>
            <a:r>
              <a:rPr lang="en-US" sz="2400" dirty="0"/>
              <a:t>F</a:t>
            </a:r>
            <a:r>
              <a:rPr lang="en-US" sz="2400" dirty="0" smtClean="0"/>
              <a:t>ocus </a:t>
            </a:r>
            <a:r>
              <a:rPr lang="en-US" sz="2400" dirty="0"/>
              <a:t>on developing a good governance system that can respond in an integrated and flexible fashion to emerging challenges and do so in a way that commands public </a:t>
            </a:r>
            <a:r>
              <a:rPr lang="en-US" sz="2400" dirty="0" smtClean="0"/>
              <a:t>confidence</a:t>
            </a:r>
          </a:p>
          <a:p>
            <a:r>
              <a:rPr lang="en-US" sz="2400" dirty="0" smtClean="0"/>
              <a:t>Develop a drinking </a:t>
            </a:r>
            <a:r>
              <a:rPr lang="en-US" sz="2400" smtClean="0"/>
              <a:t>water plan?</a:t>
            </a:r>
            <a:endParaRPr lang="en-US" sz="2400" dirty="0" smtClean="0"/>
          </a:p>
          <a:p>
            <a:r>
              <a:rPr lang="en-US" sz="2400" dirty="0" smtClean="0"/>
              <a:t>Notwithstanding COVID </a:t>
            </a:r>
            <a:r>
              <a:rPr lang="en-US" sz="2400" dirty="0"/>
              <a:t>m</a:t>
            </a:r>
            <a:r>
              <a:rPr lang="en-US" sz="2400" dirty="0" smtClean="0"/>
              <a:t>any previous public health problems have centered on drinking water. Need to be tuned to these vulnerabilities with an integrated approach based on our governance assessment framework.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recommendation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01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Organisation for Economic Co-operation and Development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65" y="4778338"/>
            <a:ext cx="1849315" cy="10050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 </a:t>
            </a:r>
            <a:r>
              <a:rPr lang="en-US" dirty="0"/>
              <a:t>=</a:t>
            </a:r>
            <a:r>
              <a:rPr lang="en-US" dirty="0" smtClean="0"/>
              <a:t> institutional arrangements for policy delivery</a:t>
            </a:r>
          </a:p>
          <a:p>
            <a:r>
              <a:rPr lang="en-US" dirty="0" smtClean="0"/>
              <a:t>Without it even the best intentions for investments in infrastructure or for optimizing management from source to tap are likely to founder</a:t>
            </a:r>
          </a:p>
          <a:p>
            <a:r>
              <a:rPr lang="en-US" dirty="0" smtClean="0"/>
              <a:t>OECD emphasizes that it has to be effective, efficient  and command public trust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Rationale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6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6" y="2175164"/>
            <a:ext cx="7689272" cy="4308762"/>
          </a:xfrm>
        </p:spPr>
        <p:txBody>
          <a:bodyPr/>
          <a:lstStyle/>
          <a:p>
            <a:r>
              <a:rPr lang="en-US" dirty="0" smtClean="0"/>
              <a:t>Need more (obvious) integration</a:t>
            </a:r>
          </a:p>
          <a:p>
            <a:r>
              <a:rPr lang="en-US" dirty="0" smtClean="0"/>
              <a:t>Need more (credible) involvement of the public affected</a:t>
            </a:r>
          </a:p>
          <a:p>
            <a:r>
              <a:rPr lang="en-US" dirty="0" smtClean="0"/>
              <a:t>Need more effective (creative) ways of covering costs in sparsely populated places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Surveyed key people in MDH, and our experts and stakeholders on how well they thought this state did re these governance criteria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480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 descr="Graphic illustrates authority of agencies. MDA: pesticides and fertilizer in drinking water. MDH: public water supplies, well construction, and health risk assessment. MPCA: chemical releases and industrial pollutants. DNR : water supply and quantity, and natural resource and ecosystem functions. " title="Minnesota State Agency Roles in Groundwa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305" y="1417638"/>
            <a:ext cx="1738341" cy="1310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353595" y="1620715"/>
            <a:ext cx="8245282" cy="37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590" dirty="0" smtClean="0"/>
              <a:t>Large number of agencies with split statutory responsibilities </a:t>
            </a:r>
            <a:endParaRPr lang="en-US" dirty="0"/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590" dirty="0" smtClean="0"/>
              <a:t>Legacy Amendment has catalyzed interaction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590" dirty="0" smtClean="0"/>
              <a:t>Make it more explicit 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590" dirty="0" smtClean="0"/>
              <a:t>Underpin with statutes that clarify responsibilities – and bases them on providing safe and sufficient drinking water for all in a way that respects environment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590" dirty="0" smtClean="0"/>
              <a:t>How far to go should depend on costs, benefits and equity </a:t>
            </a:r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590" dirty="0" smtClean="0"/>
              <a:t>Minimally need a coordinating body </a:t>
            </a:r>
            <a:endParaRPr dirty="0"/>
          </a:p>
          <a:p>
            <a:pPr marL="457200" marR="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590" dirty="0" smtClean="0"/>
          </a:p>
          <a:p>
            <a:pPr marL="457200" marR="0" lvl="0" indent="-2286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90" dirty="0"/>
          </a:p>
        </p:txBody>
      </p:sp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On the integrated approach: address perception of separation rather than integration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critical communities and leaders</a:t>
            </a:r>
          </a:p>
          <a:p>
            <a:r>
              <a:rPr lang="en-US" dirty="0" smtClean="0"/>
              <a:t>Give them a voice in all aspects from strategic to responses to acute challenges</a:t>
            </a:r>
          </a:p>
          <a:p>
            <a:r>
              <a:rPr lang="en-US" dirty="0" smtClean="0"/>
              <a:t>As technology increasingly allows get them involved in monitoring and managing quality from their own taps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On public involvement: empower not just inform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one possible response to financial challenges </a:t>
            </a:r>
          </a:p>
          <a:p>
            <a:r>
              <a:rPr lang="en-US" dirty="0" smtClean="0"/>
              <a:t>But base it on careful appraisal</a:t>
            </a:r>
          </a:p>
          <a:p>
            <a:r>
              <a:rPr lang="en-US" dirty="0" smtClean="0"/>
              <a:t>Chart the landscape of affordability by connecting data on community demographics and population trends with income, expenses and debt status at family and community level.</a:t>
            </a:r>
          </a:p>
          <a:p>
            <a:r>
              <a:rPr lang="en-US" dirty="0" smtClean="0"/>
              <a:t>Compare with drinking water technology needs</a:t>
            </a:r>
          </a:p>
          <a:p>
            <a:r>
              <a:rPr lang="en-US" dirty="0" smtClean="0"/>
              <a:t>Also consider staffing challenges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On challenges of covering costs: consider consolidation of rural suppliers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86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598</Words>
  <Application>Microsoft Office PowerPoint</Application>
  <PresentationFormat>On-screen Show (4:3)</PresentationFormat>
  <Paragraphs>70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  The  Future of Minnesota Drinking Water: A Framework for Managing Risk </vt:lpstr>
      <vt:lpstr>Our charge </vt:lpstr>
      <vt:lpstr>Key challenges</vt:lpstr>
      <vt:lpstr>Core recommendation</vt:lpstr>
      <vt:lpstr>Rationale</vt:lpstr>
      <vt:lpstr>Surveyed key people in MDH, and our experts and stakeholders on how well they thought this state did re these governance criteria</vt:lpstr>
      <vt:lpstr>On the integrated approach: address perception of separation rather than integration</vt:lpstr>
      <vt:lpstr>On public involvement: empower not just inform </vt:lpstr>
      <vt:lpstr>On challenges of covering costs: consider consolidation of rural suppliers</vt:lpstr>
      <vt:lpstr>Also need to be cost effective in addressing many possible contaminants</vt:lpstr>
      <vt:lpstr>Not to forget private wells</vt:lpstr>
      <vt:lpstr>Conclusions</vt:lpstr>
      <vt:lpstr>End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Report on the Future of Minnesota Drinking Water: A Framework for Managing Risk</dc:title>
  <dc:creator>Ann M Lewandowski</dc:creator>
  <cp:lastModifiedBy>Kasey Gerkovich</cp:lastModifiedBy>
  <cp:revision>104</cp:revision>
  <dcterms:modified xsi:type="dcterms:W3CDTF">2020-07-08T22:36:10Z</dcterms:modified>
</cp:coreProperties>
</file>